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8" r:id="rId3"/>
  </p:sldIdLst>
  <p:sldSz cx="7559675" cy="10439400"/>
  <p:notesSz cx="6858000" cy="9144000"/>
  <p:embeddedFontLst>
    <p:embeddedFont>
      <p:font typeface="Calibri" panose="020F0502020204030204" pitchFamily="34" charset="0"/>
      <p:regular r:id="rId5"/>
      <p:bold r:id="rId6"/>
      <p:italic r:id="rId7"/>
      <p:boldItalic r:id="rId8"/>
    </p:embeddedFont>
    <p:embeddedFont>
      <p:font typeface="Lato" panose="020F0502020204030203" pitchFamily="34" charset="77"/>
      <p:regular r:id="rId9"/>
      <p:bold r:id="rId10"/>
      <p:italic r:id="rId11"/>
      <p:boldItalic r:id="rId12"/>
    </p:embeddedFont>
    <p:embeddedFont>
      <p:font typeface="Lato Black" panose="020F0502020204030203" pitchFamily="34" charset="77"/>
      <p:bold r:id="rId13"/>
      <p:italic r:id="rId14"/>
      <p:boldItalic r:id="rId15"/>
    </p:embeddedFont>
    <p:embeddedFont>
      <p:font typeface="Lato Light" panose="020F0302020204030203" pitchFamily="34" charset="77"/>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73">
          <p15:clr>
            <a:srgbClr val="A4A3A4"/>
          </p15:clr>
        </p15:guide>
        <p15:guide id="2" pos="2381">
          <p15:clr>
            <a:srgbClr val="A4A3A4"/>
          </p15:clr>
        </p15:guide>
        <p15:guide id="3" pos="1104">
          <p15:clr>
            <a:srgbClr val="9AA0A6"/>
          </p15:clr>
        </p15:guide>
        <p15:guide id="4" pos="3132">
          <p15:clr>
            <a:srgbClr val="9AA0A6"/>
          </p15:clr>
        </p15:guide>
        <p15:guide id="5" orient="horz" pos="325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3"/>
  </p:normalViewPr>
  <p:slideViewPr>
    <p:cSldViewPr snapToGrid="0">
      <p:cViewPr varScale="1">
        <p:scale>
          <a:sx n="76" d="100"/>
          <a:sy n="76" d="100"/>
        </p:scale>
        <p:origin x="3056" y="216"/>
      </p:cViewPr>
      <p:guideLst>
        <p:guide orient="horz" pos="5673"/>
        <p:guide pos="2381"/>
        <p:guide pos="1104"/>
        <p:guide pos="3132"/>
        <p:guide orient="horz" pos="32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87788" y="685800"/>
            <a:ext cx="2483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0486d9441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20486d94412_0_0:notes"/>
          <p:cNvSpPr>
            <a:spLocks noGrp="1" noRot="1" noChangeAspect="1"/>
          </p:cNvSpPr>
          <p:nvPr>
            <p:ph type="sldImg" idx="2"/>
          </p:nvPr>
        </p:nvSpPr>
        <p:spPr>
          <a:xfrm>
            <a:off x="2311400" y="1143000"/>
            <a:ext cx="2235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1cb69dd0cd_4_0: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1cb69dd0c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11298"/>
            <a:ext cx="7044600" cy="4166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752555"/>
            <a:ext cx="7044600" cy="1608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45153"/>
            <a:ext cx="7044600" cy="3985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398217"/>
            <a:ext cx="7044600" cy="2640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365680"/>
            <a:ext cx="7044600" cy="1708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39232"/>
            <a:ext cx="7044600" cy="693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39232"/>
            <a:ext cx="3306900" cy="6934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5291" y="2339232"/>
            <a:ext cx="3306900" cy="6934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27727"/>
            <a:ext cx="2321700" cy="1533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20535"/>
            <a:ext cx="2321700" cy="6453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13690"/>
            <a:ext cx="5264700" cy="8303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03032"/>
            <a:ext cx="3344400" cy="30087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689531"/>
            <a:ext cx="3344400" cy="250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469689"/>
            <a:ext cx="3172200" cy="75000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586994"/>
            <a:ext cx="4959600" cy="1228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03288"/>
            <a:ext cx="7044600" cy="1162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39232"/>
            <a:ext cx="7044600" cy="693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465147"/>
            <a:ext cx="453600" cy="7989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www.aihr.com/platform/?utm_source=resource&amp;utm_medium=resource&amp;utm_campaign=templates&amp;utm_content=templat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4418"/>
            <a:ext cx="7560003" cy="3344415"/>
          </a:xfrm>
          <a:prstGeom prst="rect">
            <a:avLst/>
          </a:prstGeom>
          <a:noFill/>
          <a:ln>
            <a:noFill/>
          </a:ln>
        </p:spPr>
      </p:pic>
      <p:grpSp>
        <p:nvGrpSpPr>
          <p:cNvPr id="55" name="Google Shape;55;p13"/>
          <p:cNvGrpSpPr/>
          <p:nvPr/>
        </p:nvGrpSpPr>
        <p:grpSpPr>
          <a:xfrm>
            <a:off x="809787" y="359164"/>
            <a:ext cx="4461247" cy="1301694"/>
            <a:chOff x="10269034" y="916151"/>
            <a:chExt cx="8093700" cy="2470476"/>
          </a:xfrm>
        </p:grpSpPr>
        <p:sp>
          <p:nvSpPr>
            <p:cNvPr id="56" name="Google Shape;56;p13"/>
            <p:cNvSpPr txBox="1"/>
            <p:nvPr/>
          </p:nvSpPr>
          <p:spPr>
            <a:xfrm>
              <a:off x="10269034" y="916151"/>
              <a:ext cx="8093700" cy="2308200"/>
            </a:xfrm>
            <a:prstGeom prst="rect">
              <a:avLst/>
            </a:prstGeom>
            <a:noFill/>
            <a:ln>
              <a:noFill/>
            </a:ln>
          </p:spPr>
          <p:txBody>
            <a:bodyPr spcFirstLastPara="1" wrap="square" lIns="45700" tIns="22850" rIns="45700" bIns="22850" anchor="t" anchorCtr="0">
              <a:noAutofit/>
            </a:bodyPr>
            <a:lstStyle/>
            <a:p>
              <a:pPr marL="0" marR="0" lvl="0" indent="0" algn="l" rtl="0">
                <a:spcBef>
                  <a:spcPts val="0"/>
                </a:spcBef>
                <a:spcAft>
                  <a:spcPts val="0"/>
                </a:spcAft>
                <a:buNone/>
              </a:pPr>
              <a:r>
                <a:rPr lang="en" sz="3600" b="1">
                  <a:solidFill>
                    <a:schemeClr val="lt1"/>
                  </a:solidFill>
                  <a:latin typeface="Lato Black"/>
                  <a:ea typeface="Lato Black"/>
                  <a:cs typeface="Lato Black"/>
                  <a:sym typeface="Lato Black"/>
                </a:rPr>
                <a:t>OFFER</a:t>
              </a:r>
              <a:r>
                <a:rPr lang="en" sz="3600" b="1" i="0" u="none" strike="noStrike" cap="none">
                  <a:solidFill>
                    <a:schemeClr val="lt1"/>
                  </a:solidFill>
                  <a:latin typeface="Lato Black"/>
                  <a:ea typeface="Lato Black"/>
                  <a:cs typeface="Lato Black"/>
                  <a:sym typeface="Lato Black"/>
                </a:rPr>
                <a:t> </a:t>
              </a:r>
              <a:r>
                <a:rPr lang="en" sz="3600" b="1">
                  <a:solidFill>
                    <a:schemeClr val="lt1"/>
                  </a:solidFill>
                  <a:latin typeface="Lato Black"/>
                  <a:ea typeface="Lato Black"/>
                  <a:cs typeface="Lato Black"/>
                  <a:sym typeface="Lato Black"/>
                </a:rPr>
                <a:t>OF</a:t>
              </a:r>
              <a:endParaRPr>
                <a:solidFill>
                  <a:schemeClr val="lt1"/>
                </a:solidFill>
              </a:endParaRPr>
            </a:p>
            <a:p>
              <a:pPr marL="0" marR="0" lvl="0" indent="0" algn="l" rtl="0">
                <a:spcBef>
                  <a:spcPts val="0"/>
                </a:spcBef>
                <a:spcAft>
                  <a:spcPts val="0"/>
                </a:spcAft>
                <a:buNone/>
              </a:pPr>
              <a:r>
                <a:rPr lang="en" sz="3600" b="1" i="0" u="none" strike="noStrike" cap="none">
                  <a:solidFill>
                    <a:srgbClr val="1EBBF0"/>
                  </a:solidFill>
                  <a:latin typeface="Lato Black"/>
                  <a:ea typeface="Lato Black"/>
                  <a:cs typeface="Lato Black"/>
                  <a:sym typeface="Lato Black"/>
                </a:rPr>
                <a:t>EMPLOYMENT</a:t>
              </a:r>
              <a:endParaRPr/>
            </a:p>
          </p:txBody>
        </p:sp>
        <p:sp>
          <p:nvSpPr>
            <p:cNvPr id="57" name="Google Shape;57;p13"/>
            <p:cNvSpPr/>
            <p:nvPr/>
          </p:nvSpPr>
          <p:spPr>
            <a:xfrm>
              <a:off x="10375130" y="3295127"/>
              <a:ext cx="1553100" cy="91500"/>
            </a:xfrm>
            <a:prstGeom prst="rect">
              <a:avLst/>
            </a:prstGeom>
            <a:solidFill>
              <a:srgbClr val="1EBBF0"/>
            </a:solidFill>
            <a:ln>
              <a:noFill/>
            </a:ln>
          </p:spPr>
          <p:txBody>
            <a:bodyPr spcFirstLastPara="1" wrap="square" lIns="45650" tIns="22825" rIns="45650" bIns="22825" anchor="ctr" anchorCtr="0">
              <a:noAutofit/>
            </a:bodyPr>
            <a:lstStyle/>
            <a:p>
              <a:pPr marL="0" marR="0" lvl="0" indent="0" algn="l" rtl="0">
                <a:spcBef>
                  <a:spcPts val="0"/>
                </a:spcBef>
                <a:spcAft>
                  <a:spcPts val="0"/>
                </a:spcAft>
                <a:buNone/>
              </a:pPr>
              <a:endParaRPr sz="900">
                <a:solidFill>
                  <a:srgbClr val="1EBBF0"/>
                </a:solidFill>
                <a:latin typeface="Lato Light"/>
                <a:ea typeface="Lato Light"/>
                <a:cs typeface="Lato Light"/>
                <a:sym typeface="Lato Light"/>
              </a:endParaRPr>
            </a:p>
          </p:txBody>
        </p:sp>
      </p:grpSp>
      <p:grpSp>
        <p:nvGrpSpPr>
          <p:cNvPr id="58" name="Google Shape;58;p13"/>
          <p:cNvGrpSpPr/>
          <p:nvPr/>
        </p:nvGrpSpPr>
        <p:grpSpPr>
          <a:xfrm>
            <a:off x="629328" y="7972342"/>
            <a:ext cx="937175" cy="902724"/>
            <a:chOff x="877259" y="3156569"/>
            <a:chExt cx="850200" cy="856800"/>
          </a:xfrm>
        </p:grpSpPr>
        <p:sp>
          <p:nvSpPr>
            <p:cNvPr id="59" name="Google Shape;59;p13"/>
            <p:cNvSpPr/>
            <p:nvPr/>
          </p:nvSpPr>
          <p:spPr>
            <a:xfrm rot="5400000">
              <a:off x="873959" y="3159869"/>
              <a:ext cx="856800" cy="850200"/>
            </a:xfrm>
            <a:prstGeom prst="roundRect">
              <a:avLst>
                <a:gd name="adj" fmla="val 3823"/>
              </a:avLst>
            </a:prstGeom>
            <a:solidFill>
              <a:srgbClr val="00BB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pic>
          <p:nvPicPr>
            <p:cNvPr id="60" name="Google Shape;60;p13"/>
            <p:cNvPicPr preferRelativeResize="0"/>
            <p:nvPr/>
          </p:nvPicPr>
          <p:blipFill rotWithShape="1">
            <a:blip r:embed="rId4">
              <a:alphaModFix/>
            </a:blip>
            <a:srcRect/>
            <a:stretch/>
          </p:blipFill>
          <p:spPr>
            <a:xfrm>
              <a:off x="1099964" y="3382616"/>
              <a:ext cx="404640" cy="404640"/>
            </a:xfrm>
            <a:prstGeom prst="rect">
              <a:avLst/>
            </a:prstGeom>
            <a:noFill/>
            <a:ln>
              <a:noFill/>
            </a:ln>
          </p:spPr>
        </p:pic>
      </p:grpSp>
      <p:grpSp>
        <p:nvGrpSpPr>
          <p:cNvPr id="61" name="Google Shape;61;p13"/>
          <p:cNvGrpSpPr/>
          <p:nvPr/>
        </p:nvGrpSpPr>
        <p:grpSpPr>
          <a:xfrm>
            <a:off x="627927" y="5867765"/>
            <a:ext cx="937175" cy="902724"/>
            <a:chOff x="877257" y="4129348"/>
            <a:chExt cx="850200" cy="856800"/>
          </a:xfrm>
        </p:grpSpPr>
        <p:sp>
          <p:nvSpPr>
            <p:cNvPr id="62" name="Google Shape;62;p13"/>
            <p:cNvSpPr/>
            <p:nvPr/>
          </p:nvSpPr>
          <p:spPr>
            <a:xfrm rot="5400000">
              <a:off x="873957" y="4132648"/>
              <a:ext cx="856800" cy="850200"/>
            </a:xfrm>
            <a:prstGeom prst="roundRect">
              <a:avLst>
                <a:gd name="adj" fmla="val 3823"/>
              </a:avLst>
            </a:prstGeom>
            <a:solidFill>
              <a:srgbClr val="00BB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pic>
          <p:nvPicPr>
            <p:cNvPr id="63" name="Google Shape;63;p13"/>
            <p:cNvPicPr preferRelativeResize="0"/>
            <p:nvPr/>
          </p:nvPicPr>
          <p:blipFill rotWithShape="1">
            <a:blip r:embed="rId5">
              <a:alphaModFix/>
            </a:blip>
            <a:srcRect/>
            <a:stretch/>
          </p:blipFill>
          <p:spPr>
            <a:xfrm>
              <a:off x="1085455" y="4351634"/>
              <a:ext cx="433658" cy="433657"/>
            </a:xfrm>
            <a:prstGeom prst="rect">
              <a:avLst/>
            </a:prstGeom>
            <a:noFill/>
            <a:ln>
              <a:noFill/>
            </a:ln>
          </p:spPr>
        </p:pic>
      </p:grpSp>
      <p:grpSp>
        <p:nvGrpSpPr>
          <p:cNvPr id="64" name="Google Shape;64;p13"/>
          <p:cNvGrpSpPr/>
          <p:nvPr/>
        </p:nvGrpSpPr>
        <p:grpSpPr>
          <a:xfrm>
            <a:off x="627914" y="9031263"/>
            <a:ext cx="937175" cy="902724"/>
            <a:chOff x="877257" y="5096671"/>
            <a:chExt cx="850200" cy="856800"/>
          </a:xfrm>
        </p:grpSpPr>
        <p:sp>
          <p:nvSpPr>
            <p:cNvPr id="65" name="Google Shape;65;p13"/>
            <p:cNvSpPr/>
            <p:nvPr/>
          </p:nvSpPr>
          <p:spPr>
            <a:xfrm rot="5400000">
              <a:off x="873957" y="5099971"/>
              <a:ext cx="856800" cy="850200"/>
            </a:xfrm>
            <a:prstGeom prst="roundRect">
              <a:avLst>
                <a:gd name="adj" fmla="val 3823"/>
              </a:avLst>
            </a:prstGeom>
            <a:solidFill>
              <a:srgbClr val="00BB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pic>
          <p:nvPicPr>
            <p:cNvPr id="66" name="Google Shape;66;p13"/>
            <p:cNvPicPr preferRelativeResize="0"/>
            <p:nvPr/>
          </p:nvPicPr>
          <p:blipFill rotWithShape="1">
            <a:blip r:embed="rId6">
              <a:alphaModFix/>
            </a:blip>
            <a:srcRect/>
            <a:stretch/>
          </p:blipFill>
          <p:spPr>
            <a:xfrm>
              <a:off x="1080072" y="5283069"/>
              <a:ext cx="480015" cy="479997"/>
            </a:xfrm>
            <a:prstGeom prst="rect">
              <a:avLst/>
            </a:prstGeom>
            <a:noFill/>
            <a:ln>
              <a:noFill/>
            </a:ln>
          </p:spPr>
        </p:pic>
      </p:grpSp>
      <p:grpSp>
        <p:nvGrpSpPr>
          <p:cNvPr id="67" name="Google Shape;67;p13"/>
          <p:cNvGrpSpPr/>
          <p:nvPr/>
        </p:nvGrpSpPr>
        <p:grpSpPr>
          <a:xfrm>
            <a:off x="3931721" y="6909186"/>
            <a:ext cx="937175" cy="902724"/>
            <a:chOff x="3439259" y="2183789"/>
            <a:chExt cx="850200" cy="856800"/>
          </a:xfrm>
        </p:grpSpPr>
        <p:sp>
          <p:nvSpPr>
            <p:cNvPr id="68" name="Google Shape;68;p13"/>
            <p:cNvSpPr/>
            <p:nvPr/>
          </p:nvSpPr>
          <p:spPr>
            <a:xfrm rot="5400000">
              <a:off x="3435959" y="2187089"/>
              <a:ext cx="856800" cy="850200"/>
            </a:xfrm>
            <a:prstGeom prst="roundRect">
              <a:avLst>
                <a:gd name="adj" fmla="val 3823"/>
              </a:avLst>
            </a:prstGeom>
            <a:solidFill>
              <a:srgbClr val="00BB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pic>
          <p:nvPicPr>
            <p:cNvPr id="69" name="Google Shape;69;p13"/>
            <p:cNvPicPr preferRelativeResize="0"/>
            <p:nvPr/>
          </p:nvPicPr>
          <p:blipFill rotWithShape="1">
            <a:blip r:embed="rId7">
              <a:alphaModFix/>
            </a:blip>
            <a:srcRect/>
            <a:stretch/>
          </p:blipFill>
          <p:spPr>
            <a:xfrm>
              <a:off x="3688582" y="2335468"/>
              <a:ext cx="334778" cy="583013"/>
            </a:xfrm>
            <a:prstGeom prst="rect">
              <a:avLst/>
            </a:prstGeom>
            <a:noFill/>
            <a:ln>
              <a:noFill/>
            </a:ln>
          </p:spPr>
        </p:pic>
      </p:grpSp>
      <p:grpSp>
        <p:nvGrpSpPr>
          <p:cNvPr id="70" name="Google Shape;70;p13"/>
          <p:cNvGrpSpPr/>
          <p:nvPr/>
        </p:nvGrpSpPr>
        <p:grpSpPr>
          <a:xfrm>
            <a:off x="3931720" y="4802893"/>
            <a:ext cx="937175" cy="902724"/>
            <a:chOff x="3439259" y="3156569"/>
            <a:chExt cx="850200" cy="856800"/>
          </a:xfrm>
        </p:grpSpPr>
        <p:sp>
          <p:nvSpPr>
            <p:cNvPr id="71" name="Google Shape;71;p13"/>
            <p:cNvSpPr/>
            <p:nvPr/>
          </p:nvSpPr>
          <p:spPr>
            <a:xfrm rot="5400000">
              <a:off x="3435959" y="3159869"/>
              <a:ext cx="856800" cy="850200"/>
            </a:xfrm>
            <a:prstGeom prst="roundRect">
              <a:avLst>
                <a:gd name="adj" fmla="val 3823"/>
              </a:avLst>
            </a:prstGeom>
            <a:solidFill>
              <a:srgbClr val="00BB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pic>
          <p:nvPicPr>
            <p:cNvPr id="72" name="Google Shape;72;p13"/>
            <p:cNvPicPr preferRelativeResize="0"/>
            <p:nvPr/>
          </p:nvPicPr>
          <p:blipFill rotWithShape="1">
            <a:blip r:embed="rId8">
              <a:alphaModFix/>
            </a:blip>
            <a:srcRect/>
            <a:stretch/>
          </p:blipFill>
          <p:spPr>
            <a:xfrm>
              <a:off x="3563892" y="3285924"/>
              <a:ext cx="600784" cy="585662"/>
            </a:xfrm>
            <a:prstGeom prst="rect">
              <a:avLst/>
            </a:prstGeom>
            <a:noFill/>
            <a:ln>
              <a:noFill/>
            </a:ln>
          </p:spPr>
        </p:pic>
      </p:grpSp>
      <p:grpSp>
        <p:nvGrpSpPr>
          <p:cNvPr id="73" name="Google Shape;73;p13"/>
          <p:cNvGrpSpPr/>
          <p:nvPr/>
        </p:nvGrpSpPr>
        <p:grpSpPr>
          <a:xfrm>
            <a:off x="3931719" y="5867765"/>
            <a:ext cx="937175" cy="902724"/>
            <a:chOff x="3439257" y="4129348"/>
            <a:chExt cx="850200" cy="856800"/>
          </a:xfrm>
        </p:grpSpPr>
        <p:sp>
          <p:nvSpPr>
            <p:cNvPr id="74" name="Google Shape;74;p13"/>
            <p:cNvSpPr/>
            <p:nvPr/>
          </p:nvSpPr>
          <p:spPr>
            <a:xfrm rot="5400000">
              <a:off x="3435957" y="4132648"/>
              <a:ext cx="856800" cy="850200"/>
            </a:xfrm>
            <a:prstGeom prst="roundRect">
              <a:avLst>
                <a:gd name="adj" fmla="val 3823"/>
              </a:avLst>
            </a:prstGeom>
            <a:solidFill>
              <a:srgbClr val="00BB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pic>
          <p:nvPicPr>
            <p:cNvPr id="75" name="Google Shape;75;p13"/>
            <p:cNvPicPr preferRelativeResize="0"/>
            <p:nvPr/>
          </p:nvPicPr>
          <p:blipFill rotWithShape="1">
            <a:blip r:embed="rId9">
              <a:alphaModFix/>
            </a:blip>
            <a:srcRect/>
            <a:stretch/>
          </p:blipFill>
          <p:spPr>
            <a:xfrm>
              <a:off x="3696895" y="4222562"/>
              <a:ext cx="318152" cy="672005"/>
            </a:xfrm>
            <a:prstGeom prst="rect">
              <a:avLst/>
            </a:prstGeom>
            <a:noFill/>
            <a:ln>
              <a:noFill/>
            </a:ln>
          </p:spPr>
        </p:pic>
      </p:grpSp>
      <p:grpSp>
        <p:nvGrpSpPr>
          <p:cNvPr id="76" name="Google Shape;76;p13"/>
          <p:cNvGrpSpPr/>
          <p:nvPr/>
        </p:nvGrpSpPr>
        <p:grpSpPr>
          <a:xfrm>
            <a:off x="1622500" y="4842488"/>
            <a:ext cx="1870937" cy="574084"/>
            <a:chOff x="1813643" y="2162807"/>
            <a:chExt cx="1584600" cy="544878"/>
          </a:xfrm>
        </p:grpSpPr>
        <p:sp>
          <p:nvSpPr>
            <p:cNvPr id="77" name="Google Shape;77;p13"/>
            <p:cNvSpPr txBox="1"/>
            <p:nvPr/>
          </p:nvSpPr>
          <p:spPr>
            <a:xfrm>
              <a:off x="1819935" y="2162807"/>
              <a:ext cx="763500" cy="276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200" b="1">
                  <a:solidFill>
                    <a:srgbClr val="595959"/>
                  </a:solidFill>
                  <a:latin typeface="Lato"/>
                  <a:ea typeface="Lato"/>
                  <a:cs typeface="Lato"/>
                  <a:sym typeface="Lato"/>
                </a:rPr>
                <a:t>SALARY</a:t>
              </a:r>
              <a:endParaRPr/>
            </a:p>
          </p:txBody>
        </p:sp>
        <p:sp>
          <p:nvSpPr>
            <p:cNvPr id="78" name="Google Shape;78;p13"/>
            <p:cNvSpPr txBox="1"/>
            <p:nvPr/>
          </p:nvSpPr>
          <p:spPr>
            <a:xfrm>
              <a:off x="1813643" y="2406485"/>
              <a:ext cx="1584600" cy="3012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rgbClr val="595959"/>
                </a:buClr>
                <a:buSzPts val="900"/>
                <a:buFont typeface="Lato"/>
                <a:buChar char="●"/>
              </a:pPr>
              <a:r>
                <a:rPr lang="en" sz="900">
                  <a:solidFill>
                    <a:srgbClr val="595959"/>
                  </a:solidFill>
                  <a:latin typeface="Lato"/>
                  <a:ea typeface="Lato"/>
                  <a:cs typeface="Lato"/>
                  <a:sym typeface="Lato"/>
                </a:rPr>
                <a:t>Gross annual salary of [SALARY]</a:t>
              </a:r>
              <a:endParaRPr/>
            </a:p>
          </p:txBody>
        </p:sp>
      </p:grpSp>
      <p:grpSp>
        <p:nvGrpSpPr>
          <p:cNvPr id="79" name="Google Shape;79;p13"/>
          <p:cNvGrpSpPr/>
          <p:nvPr/>
        </p:nvGrpSpPr>
        <p:grpSpPr>
          <a:xfrm>
            <a:off x="1622500" y="5907838"/>
            <a:ext cx="2238973" cy="785791"/>
            <a:chOff x="1813636" y="2227701"/>
            <a:chExt cx="1896310" cy="745815"/>
          </a:xfrm>
        </p:grpSpPr>
        <p:sp>
          <p:nvSpPr>
            <p:cNvPr id="80" name="Google Shape;80;p13"/>
            <p:cNvSpPr txBox="1"/>
            <p:nvPr/>
          </p:nvSpPr>
          <p:spPr>
            <a:xfrm>
              <a:off x="1819946" y="2227701"/>
              <a:ext cx="1890000" cy="20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START DATE </a:t>
              </a:r>
              <a:r>
                <a:rPr lang="en" sz="1200" b="1">
                  <a:solidFill>
                    <a:srgbClr val="595959"/>
                  </a:solidFill>
                  <a:latin typeface="Lato"/>
                  <a:ea typeface="Lato"/>
                  <a:cs typeface="Lato"/>
                  <a:sym typeface="Lato"/>
                </a:rPr>
                <a:t>&amp; HOURS</a:t>
              </a:r>
              <a:endParaRPr/>
            </a:p>
          </p:txBody>
        </p:sp>
        <p:sp>
          <p:nvSpPr>
            <p:cNvPr id="81" name="Google Shape;81;p13"/>
            <p:cNvSpPr txBox="1"/>
            <p:nvPr/>
          </p:nvSpPr>
          <p:spPr>
            <a:xfrm>
              <a:off x="1813636" y="2428715"/>
              <a:ext cx="1779600" cy="5448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2"/>
                </a:buClr>
                <a:buSzPts val="900"/>
                <a:buFont typeface="Lato"/>
                <a:buChar char="●"/>
              </a:pPr>
              <a:r>
                <a:rPr lang="en" sz="900">
                  <a:solidFill>
                    <a:schemeClr val="dk2"/>
                  </a:solidFill>
                  <a:latin typeface="Lato"/>
                  <a:ea typeface="Lato"/>
                  <a:cs typeface="Lato"/>
                  <a:sym typeface="Lato"/>
                </a:rPr>
                <a:t>Start date: [START DATE]</a:t>
              </a:r>
              <a:endParaRPr sz="900">
                <a:solidFill>
                  <a:schemeClr val="dk2"/>
                </a:solidFill>
                <a:latin typeface="Lato"/>
                <a:ea typeface="Lato"/>
                <a:cs typeface="Lato"/>
                <a:sym typeface="Lato"/>
              </a:endParaRPr>
            </a:p>
            <a:p>
              <a:pPr marL="171450" lvl="0" indent="-171450" algn="l" rtl="0">
                <a:spcBef>
                  <a:spcPts val="0"/>
                </a:spcBef>
                <a:spcAft>
                  <a:spcPts val="0"/>
                </a:spcAft>
                <a:buClr>
                  <a:schemeClr val="dk2"/>
                </a:buClr>
                <a:buSzPts val="900"/>
                <a:buFont typeface="Lato"/>
                <a:buChar char="●"/>
              </a:pPr>
              <a:r>
                <a:rPr lang="en" sz="900">
                  <a:solidFill>
                    <a:schemeClr val="dk2"/>
                  </a:solidFill>
                  <a:latin typeface="Lato"/>
                  <a:ea typeface="Lato"/>
                  <a:cs typeface="Lato"/>
                  <a:sym typeface="Lato"/>
                </a:rPr>
                <a:t>[TYPE OF CONTRACT - FIXED, PERMANENT]</a:t>
              </a:r>
              <a:endParaRPr sz="900">
                <a:solidFill>
                  <a:schemeClr val="dk2"/>
                </a:solidFill>
                <a:latin typeface="Lato"/>
                <a:ea typeface="Lato"/>
                <a:cs typeface="Lato"/>
                <a:sym typeface="Lato"/>
              </a:endParaRPr>
            </a:p>
            <a:p>
              <a:pPr marL="171450" lvl="0" indent="-171450" algn="l" rtl="0">
                <a:spcBef>
                  <a:spcPts val="0"/>
                </a:spcBef>
                <a:spcAft>
                  <a:spcPts val="0"/>
                </a:spcAft>
                <a:buClr>
                  <a:schemeClr val="dk2"/>
                </a:buClr>
                <a:buSzPts val="900"/>
                <a:buFont typeface="Lato"/>
                <a:buChar char="●"/>
              </a:pPr>
              <a:r>
                <a:rPr lang="en" sz="900">
                  <a:solidFill>
                    <a:schemeClr val="dk2"/>
                  </a:solidFill>
                  <a:latin typeface="Lato"/>
                  <a:ea typeface="Lato"/>
                  <a:cs typeface="Lato"/>
                  <a:sym typeface="Lato"/>
                </a:rPr>
                <a:t>[HOURS PER WEEK]</a:t>
              </a:r>
              <a:endParaRPr sz="900">
                <a:solidFill>
                  <a:schemeClr val="dk2"/>
                </a:solidFill>
                <a:latin typeface="Lato"/>
                <a:ea typeface="Lato"/>
                <a:cs typeface="Lato"/>
                <a:sym typeface="Lato"/>
              </a:endParaRPr>
            </a:p>
          </p:txBody>
        </p:sp>
      </p:grpSp>
      <p:grpSp>
        <p:nvGrpSpPr>
          <p:cNvPr id="82" name="Google Shape;82;p13"/>
          <p:cNvGrpSpPr/>
          <p:nvPr/>
        </p:nvGrpSpPr>
        <p:grpSpPr>
          <a:xfrm>
            <a:off x="1595075" y="9144001"/>
            <a:ext cx="2306658" cy="1001784"/>
            <a:chOff x="1642282" y="2113163"/>
            <a:chExt cx="2200800" cy="950820"/>
          </a:xfrm>
        </p:grpSpPr>
        <p:sp>
          <p:nvSpPr>
            <p:cNvPr id="83" name="Google Shape;83;p13"/>
            <p:cNvSpPr txBox="1"/>
            <p:nvPr/>
          </p:nvSpPr>
          <p:spPr>
            <a:xfrm>
              <a:off x="1642282" y="2113163"/>
              <a:ext cx="2200800" cy="158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200" b="1">
                  <a:solidFill>
                    <a:srgbClr val="595959"/>
                  </a:solidFill>
                  <a:latin typeface="Lato"/>
                  <a:ea typeface="Lato"/>
                  <a:cs typeface="Lato"/>
                  <a:sym typeface="Lato"/>
                </a:rPr>
                <a:t>VACATION &amp; REMOTE</a:t>
              </a:r>
              <a:endParaRPr sz="1200" b="1">
                <a:solidFill>
                  <a:srgbClr val="595959"/>
                </a:solidFill>
                <a:latin typeface="Lato"/>
                <a:ea typeface="Lato"/>
                <a:cs typeface="Lato"/>
                <a:sym typeface="Lato"/>
              </a:endParaRPr>
            </a:p>
            <a:p>
              <a:pPr marL="0" marR="0" lvl="0" indent="0" algn="l" rtl="0">
                <a:spcBef>
                  <a:spcPts val="0"/>
                </a:spcBef>
                <a:spcAft>
                  <a:spcPts val="0"/>
                </a:spcAft>
                <a:buNone/>
              </a:pPr>
              <a:r>
                <a:rPr lang="en" sz="1200" b="1">
                  <a:solidFill>
                    <a:srgbClr val="595959"/>
                  </a:solidFill>
                  <a:latin typeface="Lato"/>
                  <a:ea typeface="Lato"/>
                  <a:cs typeface="Lato"/>
                  <a:sym typeface="Lato"/>
                </a:rPr>
                <a:t>WORK</a:t>
              </a:r>
              <a:endParaRPr/>
            </a:p>
          </p:txBody>
        </p:sp>
        <p:sp>
          <p:nvSpPr>
            <p:cNvPr id="84" name="Google Shape;84;p13"/>
            <p:cNvSpPr txBox="1"/>
            <p:nvPr/>
          </p:nvSpPr>
          <p:spPr>
            <a:xfrm>
              <a:off x="1666469" y="2361383"/>
              <a:ext cx="2136300" cy="7026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rgbClr val="595959"/>
                </a:buClr>
                <a:buSzPts val="900"/>
                <a:buFont typeface="Lato"/>
                <a:buChar char="●"/>
              </a:pPr>
              <a:r>
                <a:rPr lang="en" sz="900">
                  <a:solidFill>
                    <a:srgbClr val="595959"/>
                  </a:solidFill>
                  <a:latin typeface="Lato"/>
                  <a:ea typeface="Lato"/>
                  <a:cs typeface="Lato"/>
                  <a:sym typeface="Lato"/>
                </a:rPr>
                <a:t>[# OF PAID HOLIDAYS PER YEAR]</a:t>
              </a:r>
              <a:endParaRPr sz="900">
                <a:solidFill>
                  <a:srgbClr val="595959"/>
                </a:solidFill>
                <a:latin typeface="Lato"/>
                <a:ea typeface="Lato"/>
                <a:cs typeface="Lato"/>
                <a:sym typeface="Lato"/>
              </a:endParaRPr>
            </a:p>
            <a:p>
              <a:pPr marL="171450" marR="0" lvl="0" indent="-171450" algn="l" rtl="0">
                <a:spcBef>
                  <a:spcPts val="0"/>
                </a:spcBef>
                <a:spcAft>
                  <a:spcPts val="0"/>
                </a:spcAft>
                <a:buClr>
                  <a:srgbClr val="595959"/>
                </a:buClr>
                <a:buSzPts val="900"/>
                <a:buFont typeface="Lato"/>
                <a:buChar char="●"/>
              </a:pPr>
              <a:r>
                <a:rPr lang="en" sz="900">
                  <a:solidFill>
                    <a:srgbClr val="595959"/>
                  </a:solidFill>
                  <a:latin typeface="Lato"/>
                  <a:ea typeface="Lato"/>
                  <a:cs typeface="Lato"/>
                  <a:sym typeface="Lato"/>
                </a:rPr>
                <a:t>[REMOTE WORK OPTIONS]</a:t>
              </a:r>
              <a:endParaRPr sz="900">
                <a:solidFill>
                  <a:srgbClr val="595959"/>
                </a:solidFill>
                <a:latin typeface="Lato"/>
                <a:ea typeface="Lato"/>
                <a:cs typeface="Lato"/>
                <a:sym typeface="Lato"/>
              </a:endParaRPr>
            </a:p>
            <a:p>
              <a:pPr marL="171450" marR="0" lvl="0" indent="-171450" algn="l" rtl="0">
                <a:spcBef>
                  <a:spcPts val="0"/>
                </a:spcBef>
                <a:spcAft>
                  <a:spcPts val="0"/>
                </a:spcAft>
                <a:buClr>
                  <a:srgbClr val="595959"/>
                </a:buClr>
                <a:buSzPts val="900"/>
                <a:buFont typeface="Lato"/>
                <a:buChar char="●"/>
              </a:pPr>
              <a:r>
                <a:rPr lang="en" sz="900">
                  <a:solidFill>
                    <a:srgbClr val="595959"/>
                  </a:solidFill>
                  <a:latin typeface="Lato"/>
                  <a:ea typeface="Lato"/>
                  <a:cs typeface="Lato"/>
                  <a:sym typeface="Lato"/>
                </a:rPr>
                <a:t>[FLOATING HOLIDAYS POLICY]</a:t>
              </a:r>
              <a:endParaRPr sz="900">
                <a:solidFill>
                  <a:srgbClr val="595959"/>
                </a:solidFill>
                <a:latin typeface="Lato"/>
                <a:ea typeface="Lato"/>
                <a:cs typeface="Lato"/>
                <a:sym typeface="Lato"/>
              </a:endParaRPr>
            </a:p>
          </p:txBody>
        </p:sp>
      </p:grpSp>
      <p:grpSp>
        <p:nvGrpSpPr>
          <p:cNvPr id="85" name="Google Shape;85;p13"/>
          <p:cNvGrpSpPr/>
          <p:nvPr/>
        </p:nvGrpSpPr>
        <p:grpSpPr>
          <a:xfrm>
            <a:off x="4924875" y="6909200"/>
            <a:ext cx="1695217" cy="676757"/>
            <a:chOff x="1730502" y="2118565"/>
            <a:chExt cx="1667700" cy="642329"/>
          </a:xfrm>
        </p:grpSpPr>
        <p:sp>
          <p:nvSpPr>
            <p:cNvPr id="86" name="Google Shape;86;p13"/>
            <p:cNvSpPr txBox="1"/>
            <p:nvPr/>
          </p:nvSpPr>
          <p:spPr>
            <a:xfrm>
              <a:off x="1730503" y="2118565"/>
              <a:ext cx="1584600" cy="205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200" b="1">
                  <a:solidFill>
                    <a:srgbClr val="595959"/>
                  </a:solidFill>
                  <a:latin typeface="Lato"/>
                  <a:ea typeface="Lato"/>
                  <a:cs typeface="Lato"/>
                  <a:sym typeface="Lato"/>
                </a:rPr>
                <a:t>MEAL ALLOWANCE</a:t>
              </a:r>
              <a:endParaRPr/>
            </a:p>
          </p:txBody>
        </p:sp>
        <p:sp>
          <p:nvSpPr>
            <p:cNvPr id="87" name="Google Shape;87;p13"/>
            <p:cNvSpPr txBox="1"/>
            <p:nvPr/>
          </p:nvSpPr>
          <p:spPr>
            <a:xfrm>
              <a:off x="1730502" y="2312993"/>
              <a:ext cx="1667700" cy="447900"/>
            </a:xfrm>
            <a:prstGeom prst="rect">
              <a:avLst/>
            </a:prstGeom>
            <a:noFill/>
            <a:ln>
              <a:noFill/>
            </a:ln>
          </p:spPr>
          <p:txBody>
            <a:bodyPr spcFirstLastPara="1" wrap="square" lIns="91425" tIns="45700" rIns="91425" bIns="45700" anchor="t" anchorCtr="0">
              <a:noAutofit/>
            </a:bodyPr>
            <a:lstStyle/>
            <a:p>
              <a:pPr marL="200025" lvl="0" indent="-200025" algn="l" rtl="0">
                <a:spcBef>
                  <a:spcPts val="0"/>
                </a:spcBef>
                <a:spcAft>
                  <a:spcPts val="0"/>
                </a:spcAft>
                <a:buClr>
                  <a:schemeClr val="dk2"/>
                </a:buClr>
                <a:buSzPts val="900"/>
                <a:buFont typeface="Lato"/>
                <a:buChar char="●"/>
              </a:pPr>
              <a:r>
                <a:rPr lang="en" sz="900">
                  <a:solidFill>
                    <a:schemeClr val="dk2"/>
                  </a:solidFill>
                  <a:latin typeface="Lato"/>
                  <a:ea typeface="Lato"/>
                  <a:cs typeface="Lato"/>
                  <a:sym typeface="Lato"/>
                </a:rPr>
                <a:t>[WEEKLY/MONTHLY MEAL ALLOWANCE]</a:t>
              </a:r>
              <a:endParaRPr/>
            </a:p>
          </p:txBody>
        </p:sp>
      </p:grpSp>
      <p:grpSp>
        <p:nvGrpSpPr>
          <p:cNvPr id="88" name="Google Shape;88;p13"/>
          <p:cNvGrpSpPr/>
          <p:nvPr/>
        </p:nvGrpSpPr>
        <p:grpSpPr>
          <a:xfrm>
            <a:off x="4926275" y="5943611"/>
            <a:ext cx="1770247" cy="635205"/>
            <a:chOff x="1813633" y="2302532"/>
            <a:chExt cx="1741512" cy="602890"/>
          </a:xfrm>
        </p:grpSpPr>
        <p:sp>
          <p:nvSpPr>
            <p:cNvPr id="89" name="Google Shape;89;p13"/>
            <p:cNvSpPr txBox="1"/>
            <p:nvPr/>
          </p:nvSpPr>
          <p:spPr>
            <a:xfrm>
              <a:off x="1819945" y="2302532"/>
              <a:ext cx="1735200" cy="150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200" b="1">
                  <a:solidFill>
                    <a:srgbClr val="595959"/>
                  </a:solidFill>
                  <a:latin typeface="Lato"/>
                  <a:ea typeface="Lato"/>
                  <a:cs typeface="Lato"/>
                  <a:sym typeface="Lato"/>
                </a:rPr>
                <a:t>TRAVEL ALLOWANCE</a:t>
              </a:r>
              <a:endParaRPr/>
            </a:p>
          </p:txBody>
        </p:sp>
        <p:sp>
          <p:nvSpPr>
            <p:cNvPr id="90" name="Google Shape;90;p13"/>
            <p:cNvSpPr txBox="1"/>
            <p:nvPr/>
          </p:nvSpPr>
          <p:spPr>
            <a:xfrm>
              <a:off x="1813633" y="2478822"/>
              <a:ext cx="1584600" cy="426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2"/>
                </a:buClr>
                <a:buSzPts val="900"/>
                <a:buFont typeface="Lato"/>
                <a:buChar char="●"/>
              </a:pPr>
              <a:r>
                <a:rPr lang="en" sz="900">
                  <a:solidFill>
                    <a:schemeClr val="dk2"/>
                  </a:solidFill>
                  <a:latin typeface="Lato"/>
                  <a:ea typeface="Lato"/>
                  <a:cs typeface="Lato"/>
                  <a:sym typeface="Lato"/>
                </a:rPr>
                <a:t>[COVERAGE OF TRAVEL EXPENSES]</a:t>
              </a:r>
              <a:endParaRPr/>
            </a:p>
          </p:txBody>
        </p:sp>
      </p:grpSp>
      <p:sp>
        <p:nvSpPr>
          <p:cNvPr id="91" name="Google Shape;91;p13"/>
          <p:cNvSpPr txBox="1"/>
          <p:nvPr/>
        </p:nvSpPr>
        <p:spPr>
          <a:xfrm>
            <a:off x="799350" y="1776313"/>
            <a:ext cx="5961300" cy="1248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100" b="1" dirty="0">
                <a:solidFill>
                  <a:schemeClr val="lt1"/>
                </a:solidFill>
                <a:latin typeface="Lato"/>
                <a:ea typeface="Lato"/>
                <a:cs typeface="Lato"/>
                <a:sym typeface="Lato"/>
              </a:rPr>
              <a:t>Hi [NAME],</a:t>
            </a:r>
            <a:endParaRPr sz="1100" b="1" dirty="0">
              <a:solidFill>
                <a:schemeClr val="lt1"/>
              </a:solidFill>
              <a:latin typeface="Lato"/>
              <a:ea typeface="Lato"/>
              <a:cs typeface="Lato"/>
              <a:sym typeface="Lato"/>
            </a:endParaRPr>
          </a:p>
          <a:p>
            <a:pPr marL="0" marR="0" lvl="0" indent="0" algn="ctr" rtl="0">
              <a:spcBef>
                <a:spcPts val="0"/>
              </a:spcBef>
              <a:spcAft>
                <a:spcPts val="0"/>
              </a:spcAft>
              <a:buNone/>
            </a:pPr>
            <a:endParaRPr sz="1100" b="1" dirty="0">
              <a:solidFill>
                <a:schemeClr val="lt1"/>
              </a:solidFill>
              <a:latin typeface="Lato"/>
              <a:ea typeface="Lato"/>
              <a:cs typeface="Lato"/>
              <a:sym typeface="Lato"/>
            </a:endParaRPr>
          </a:p>
          <a:p>
            <a:pPr marL="0" marR="0" lvl="0" indent="0" algn="ctr" rtl="0">
              <a:lnSpc>
                <a:spcPct val="115000"/>
              </a:lnSpc>
              <a:spcBef>
                <a:spcPts val="0"/>
              </a:spcBef>
              <a:spcAft>
                <a:spcPts val="0"/>
              </a:spcAft>
              <a:buNone/>
            </a:pPr>
            <a:r>
              <a:rPr lang="en" sz="1100" b="1" dirty="0">
                <a:solidFill>
                  <a:schemeClr val="lt1"/>
                </a:solidFill>
                <a:latin typeface="Lato"/>
                <a:ea typeface="Lato"/>
                <a:cs typeface="Lato"/>
                <a:sym typeface="Lato"/>
              </a:rPr>
              <a:t>We are very excited about the prospect of having you join the [Company Name] team!</a:t>
            </a:r>
            <a:endParaRPr sz="1500" b="1" dirty="0">
              <a:solidFill>
                <a:schemeClr val="lt1"/>
              </a:solidFill>
            </a:endParaRPr>
          </a:p>
          <a:p>
            <a:pPr marL="0" marR="0" lvl="0" indent="0" algn="ctr" rtl="0">
              <a:lnSpc>
                <a:spcPct val="115000"/>
              </a:lnSpc>
              <a:spcBef>
                <a:spcPts val="600"/>
              </a:spcBef>
              <a:spcAft>
                <a:spcPts val="0"/>
              </a:spcAft>
              <a:buNone/>
            </a:pPr>
            <a:r>
              <a:rPr lang="en" sz="1100" dirty="0">
                <a:solidFill>
                  <a:schemeClr val="lt1"/>
                </a:solidFill>
                <a:latin typeface="Lato"/>
                <a:ea typeface="Lato"/>
                <a:cs typeface="Lato"/>
                <a:sym typeface="Lato"/>
              </a:rPr>
              <a:t>Below is an overview of the job offer, the conditions, and benefits. If you’re up for the challenge and would like to accept the offer, go ahead and submit the details via [EMAIL/LINK]. </a:t>
            </a:r>
            <a:r>
              <a:rPr lang="en" sz="1100" dirty="0">
                <a:solidFill>
                  <a:srgbClr val="00BBED"/>
                </a:solidFill>
                <a:latin typeface="Lato"/>
                <a:ea typeface="Lato"/>
                <a:cs typeface="Lato"/>
                <a:sym typeface="Lato"/>
              </a:rPr>
              <a:t> </a:t>
            </a:r>
            <a:endParaRPr sz="1500" dirty="0">
              <a:solidFill>
                <a:srgbClr val="00BBED"/>
              </a:solidFill>
            </a:endParaRPr>
          </a:p>
        </p:txBody>
      </p:sp>
      <p:grpSp>
        <p:nvGrpSpPr>
          <p:cNvPr id="92" name="Google Shape;92;p13"/>
          <p:cNvGrpSpPr/>
          <p:nvPr/>
        </p:nvGrpSpPr>
        <p:grpSpPr>
          <a:xfrm>
            <a:off x="4926275" y="4862525"/>
            <a:ext cx="1693692" cy="561484"/>
            <a:chOff x="1813637" y="2381884"/>
            <a:chExt cx="1666200" cy="532919"/>
          </a:xfrm>
        </p:grpSpPr>
        <p:sp>
          <p:nvSpPr>
            <p:cNvPr id="93" name="Google Shape;93;p13"/>
            <p:cNvSpPr txBox="1"/>
            <p:nvPr/>
          </p:nvSpPr>
          <p:spPr>
            <a:xfrm>
              <a:off x="1819933" y="2381884"/>
              <a:ext cx="1326000" cy="251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200" b="1">
                  <a:solidFill>
                    <a:srgbClr val="595959"/>
                  </a:solidFill>
                  <a:latin typeface="Lato"/>
                  <a:ea typeface="Lato"/>
                  <a:cs typeface="Lato"/>
                  <a:sym typeface="Lato"/>
                </a:rPr>
                <a:t>EQUIPMENT</a:t>
              </a:r>
              <a:endParaRPr/>
            </a:p>
          </p:txBody>
        </p:sp>
        <p:sp>
          <p:nvSpPr>
            <p:cNvPr id="94" name="Google Shape;94;p13"/>
            <p:cNvSpPr txBox="1"/>
            <p:nvPr/>
          </p:nvSpPr>
          <p:spPr>
            <a:xfrm>
              <a:off x="1813637" y="2612403"/>
              <a:ext cx="1666200" cy="3024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2"/>
                </a:buClr>
                <a:buSzPts val="900"/>
                <a:buFont typeface="Lato"/>
                <a:buChar char="●"/>
              </a:pPr>
              <a:r>
                <a:rPr lang="en" sz="900">
                  <a:solidFill>
                    <a:schemeClr val="dk2"/>
                  </a:solidFill>
                  <a:latin typeface="Lato"/>
                  <a:ea typeface="Lato"/>
                  <a:cs typeface="Lato"/>
                  <a:sym typeface="Lato"/>
                </a:rPr>
                <a:t>All you need to do your job</a:t>
              </a:r>
              <a:endParaRPr/>
            </a:p>
          </p:txBody>
        </p:sp>
      </p:grpSp>
      <p:grpSp>
        <p:nvGrpSpPr>
          <p:cNvPr id="95" name="Google Shape;95;p13"/>
          <p:cNvGrpSpPr/>
          <p:nvPr/>
        </p:nvGrpSpPr>
        <p:grpSpPr>
          <a:xfrm>
            <a:off x="1622500" y="3746730"/>
            <a:ext cx="1870937" cy="604483"/>
            <a:chOff x="1813643" y="2328432"/>
            <a:chExt cx="1584600" cy="573731"/>
          </a:xfrm>
        </p:grpSpPr>
        <p:sp>
          <p:nvSpPr>
            <p:cNvPr id="96" name="Google Shape;96;p13"/>
            <p:cNvSpPr txBox="1"/>
            <p:nvPr/>
          </p:nvSpPr>
          <p:spPr>
            <a:xfrm>
              <a:off x="1819932" y="2328432"/>
              <a:ext cx="850500" cy="276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200" b="1">
                  <a:solidFill>
                    <a:srgbClr val="595959"/>
                  </a:solidFill>
                  <a:latin typeface="Lato"/>
                  <a:ea typeface="Lato"/>
                  <a:cs typeface="Lato"/>
                  <a:sym typeface="Lato"/>
                </a:rPr>
                <a:t>POSITION</a:t>
              </a:r>
              <a:endParaRPr/>
            </a:p>
          </p:txBody>
        </p:sp>
        <p:sp>
          <p:nvSpPr>
            <p:cNvPr id="97" name="Google Shape;97;p13"/>
            <p:cNvSpPr txBox="1"/>
            <p:nvPr/>
          </p:nvSpPr>
          <p:spPr>
            <a:xfrm>
              <a:off x="1813643" y="2572163"/>
              <a:ext cx="1584600" cy="3300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rgbClr val="595959"/>
                </a:buClr>
                <a:buSzPts val="900"/>
                <a:buFont typeface="Lato"/>
                <a:buChar char="●"/>
              </a:pPr>
              <a:r>
                <a:rPr lang="en" sz="900">
                  <a:solidFill>
                    <a:srgbClr val="595959"/>
                  </a:solidFill>
                  <a:latin typeface="Lato"/>
                  <a:ea typeface="Lato"/>
                  <a:cs typeface="Lato"/>
                  <a:sym typeface="Lato"/>
                </a:rPr>
                <a:t>[ROLE]</a:t>
              </a:r>
              <a:r>
                <a:rPr lang="en" sz="900" b="1">
                  <a:solidFill>
                    <a:srgbClr val="595959"/>
                  </a:solidFill>
                  <a:latin typeface="Lato"/>
                  <a:ea typeface="Lato"/>
                  <a:cs typeface="Lato"/>
                  <a:sym typeface="Lato"/>
                </a:rPr>
                <a:t>  </a:t>
              </a:r>
              <a:r>
                <a:rPr lang="en" sz="900">
                  <a:solidFill>
                    <a:srgbClr val="595959"/>
                  </a:solidFill>
                  <a:latin typeface="Lato"/>
                  <a:ea typeface="Lato"/>
                  <a:cs typeface="Lato"/>
                  <a:sym typeface="Lato"/>
                </a:rPr>
                <a:t>at [COMPANY NAME]</a:t>
              </a:r>
              <a:endParaRPr/>
            </a:p>
          </p:txBody>
        </p:sp>
      </p:grpSp>
      <p:grpSp>
        <p:nvGrpSpPr>
          <p:cNvPr id="98" name="Google Shape;98;p13"/>
          <p:cNvGrpSpPr/>
          <p:nvPr/>
        </p:nvGrpSpPr>
        <p:grpSpPr>
          <a:xfrm>
            <a:off x="629187" y="3744405"/>
            <a:ext cx="937500" cy="902700"/>
            <a:chOff x="857787" y="3515809"/>
            <a:chExt cx="937500" cy="902700"/>
          </a:xfrm>
        </p:grpSpPr>
        <p:sp>
          <p:nvSpPr>
            <p:cNvPr id="99" name="Google Shape;99;p13"/>
            <p:cNvSpPr/>
            <p:nvPr/>
          </p:nvSpPr>
          <p:spPr>
            <a:xfrm rot="5400000">
              <a:off x="875187" y="3498409"/>
              <a:ext cx="902700" cy="937500"/>
            </a:xfrm>
            <a:prstGeom prst="roundRect">
              <a:avLst>
                <a:gd name="adj" fmla="val 3823"/>
              </a:avLst>
            </a:prstGeom>
            <a:solidFill>
              <a:srgbClr val="00BB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pic>
          <p:nvPicPr>
            <p:cNvPr id="100" name="Google Shape;100;p13"/>
            <p:cNvPicPr preferRelativeResize="0"/>
            <p:nvPr/>
          </p:nvPicPr>
          <p:blipFill>
            <a:blip r:embed="rId10">
              <a:alphaModFix/>
            </a:blip>
            <a:stretch>
              <a:fillRect/>
            </a:stretch>
          </p:blipFill>
          <p:spPr>
            <a:xfrm>
              <a:off x="1000498" y="3720563"/>
              <a:ext cx="652062" cy="521650"/>
            </a:xfrm>
            <a:prstGeom prst="rect">
              <a:avLst/>
            </a:prstGeom>
            <a:noFill/>
            <a:ln>
              <a:noFill/>
            </a:ln>
          </p:spPr>
        </p:pic>
      </p:grpSp>
      <p:grpSp>
        <p:nvGrpSpPr>
          <p:cNvPr id="101" name="Google Shape;101;p13"/>
          <p:cNvGrpSpPr/>
          <p:nvPr/>
        </p:nvGrpSpPr>
        <p:grpSpPr>
          <a:xfrm>
            <a:off x="1622584" y="7992226"/>
            <a:ext cx="2239026" cy="785009"/>
            <a:chOff x="1675393" y="1726293"/>
            <a:chExt cx="2510400" cy="1173758"/>
          </a:xfrm>
        </p:grpSpPr>
        <p:sp>
          <p:nvSpPr>
            <p:cNvPr id="102" name="Google Shape;102;p13"/>
            <p:cNvSpPr txBox="1"/>
            <p:nvPr/>
          </p:nvSpPr>
          <p:spPr>
            <a:xfrm>
              <a:off x="1675393" y="1726293"/>
              <a:ext cx="1953900" cy="276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200" b="1">
                  <a:solidFill>
                    <a:srgbClr val="595959"/>
                  </a:solidFill>
                  <a:latin typeface="Lato"/>
                  <a:ea typeface="Lato"/>
                  <a:cs typeface="Lato"/>
                  <a:sym typeface="Lato"/>
                </a:rPr>
                <a:t>PENSION PLAN</a:t>
              </a:r>
              <a:endParaRPr/>
            </a:p>
          </p:txBody>
        </p:sp>
        <p:sp>
          <p:nvSpPr>
            <p:cNvPr id="103" name="Google Shape;103;p13"/>
            <p:cNvSpPr txBox="1"/>
            <p:nvPr/>
          </p:nvSpPr>
          <p:spPr>
            <a:xfrm>
              <a:off x="1675393" y="2025251"/>
              <a:ext cx="2510400" cy="8748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595959"/>
                </a:buClr>
                <a:buSzPts val="900"/>
                <a:buFont typeface="Lato"/>
                <a:buChar char="●"/>
              </a:pPr>
              <a:r>
                <a:rPr lang="en" sz="900">
                  <a:solidFill>
                    <a:srgbClr val="595959"/>
                  </a:solidFill>
                  <a:latin typeface="Lato"/>
                  <a:ea typeface="Lato"/>
                  <a:cs typeface="Lato"/>
                  <a:sym typeface="Lato"/>
                </a:rPr>
                <a:t>[PENSION PLAN DESCRIPTION]</a:t>
              </a:r>
              <a:endParaRPr sz="900">
                <a:solidFill>
                  <a:srgbClr val="595959"/>
                </a:solidFill>
                <a:latin typeface="Lato"/>
                <a:ea typeface="Lato"/>
                <a:cs typeface="Lato"/>
                <a:sym typeface="Lato"/>
              </a:endParaRPr>
            </a:p>
          </p:txBody>
        </p:sp>
      </p:grpSp>
      <p:sp>
        <p:nvSpPr>
          <p:cNvPr id="104" name="Google Shape;104;p13"/>
          <p:cNvSpPr/>
          <p:nvPr/>
        </p:nvSpPr>
        <p:spPr>
          <a:xfrm rot="5400000">
            <a:off x="646570" y="6891948"/>
            <a:ext cx="902700" cy="937200"/>
          </a:xfrm>
          <a:prstGeom prst="roundRect">
            <a:avLst>
              <a:gd name="adj" fmla="val 3823"/>
            </a:avLst>
          </a:prstGeom>
          <a:solidFill>
            <a:srgbClr val="00BB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pic>
        <p:nvPicPr>
          <p:cNvPr id="105" name="Google Shape;105;p13"/>
          <p:cNvPicPr preferRelativeResize="0"/>
          <p:nvPr/>
        </p:nvPicPr>
        <p:blipFill>
          <a:blip r:embed="rId11">
            <a:alphaModFix/>
          </a:blip>
          <a:stretch>
            <a:fillRect/>
          </a:stretch>
        </p:blipFill>
        <p:spPr>
          <a:xfrm>
            <a:off x="813800" y="7114039"/>
            <a:ext cx="568250" cy="505743"/>
          </a:xfrm>
          <a:prstGeom prst="rect">
            <a:avLst/>
          </a:prstGeom>
          <a:noFill/>
          <a:ln>
            <a:noFill/>
          </a:ln>
        </p:spPr>
      </p:pic>
      <p:grpSp>
        <p:nvGrpSpPr>
          <p:cNvPr id="106" name="Google Shape;106;p13"/>
          <p:cNvGrpSpPr/>
          <p:nvPr/>
        </p:nvGrpSpPr>
        <p:grpSpPr>
          <a:xfrm>
            <a:off x="4926275" y="3786199"/>
            <a:ext cx="2089987" cy="999541"/>
            <a:chOff x="1813634" y="1204152"/>
            <a:chExt cx="1776445" cy="948691"/>
          </a:xfrm>
        </p:grpSpPr>
        <p:sp>
          <p:nvSpPr>
            <p:cNvPr id="107" name="Google Shape;107;p13"/>
            <p:cNvSpPr txBox="1"/>
            <p:nvPr/>
          </p:nvSpPr>
          <p:spPr>
            <a:xfrm>
              <a:off x="1816779" y="1204152"/>
              <a:ext cx="1773300" cy="198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200" b="1">
                  <a:solidFill>
                    <a:srgbClr val="595959"/>
                  </a:solidFill>
                  <a:latin typeface="Lato"/>
                  <a:ea typeface="Lato"/>
                  <a:cs typeface="Lato"/>
                  <a:sym typeface="Lato"/>
                </a:rPr>
                <a:t>DEVELOPMENT BUDGET</a:t>
              </a:r>
              <a:endParaRPr/>
            </a:p>
          </p:txBody>
        </p:sp>
        <p:sp>
          <p:nvSpPr>
            <p:cNvPr id="108" name="Google Shape;108;p13"/>
            <p:cNvSpPr txBox="1"/>
            <p:nvPr/>
          </p:nvSpPr>
          <p:spPr>
            <a:xfrm>
              <a:off x="1813634" y="1410944"/>
              <a:ext cx="1626000" cy="741900"/>
            </a:xfrm>
            <a:prstGeom prst="rect">
              <a:avLst/>
            </a:prstGeom>
            <a:noFill/>
            <a:ln>
              <a:noFill/>
            </a:ln>
          </p:spPr>
          <p:txBody>
            <a:bodyPr spcFirstLastPara="1" wrap="square" lIns="91425" tIns="45700" rIns="91425" bIns="45700" anchor="t" anchorCtr="0">
              <a:noAutofit/>
            </a:bodyPr>
            <a:lstStyle/>
            <a:p>
              <a:pPr marL="200025" lvl="0" indent="-200025" algn="l" rtl="0">
                <a:spcBef>
                  <a:spcPts val="0"/>
                </a:spcBef>
                <a:spcAft>
                  <a:spcPts val="0"/>
                </a:spcAft>
                <a:buClr>
                  <a:schemeClr val="dk2"/>
                </a:buClr>
                <a:buSzPts val="900"/>
                <a:buFont typeface="Lato"/>
                <a:buChar char="●"/>
              </a:pPr>
              <a:r>
                <a:rPr lang="en" sz="900">
                  <a:solidFill>
                    <a:schemeClr val="dk2"/>
                  </a:solidFill>
                  <a:latin typeface="Lato"/>
                  <a:ea typeface="Lato"/>
                  <a:cs typeface="Lato"/>
                  <a:sym typeface="Lato"/>
                </a:rPr>
                <a:t>[ANNUAL DEVELOPMENT BUDGET]</a:t>
              </a:r>
              <a:endParaRPr sz="900">
                <a:solidFill>
                  <a:srgbClr val="595959"/>
                </a:solidFill>
                <a:latin typeface="Lato"/>
                <a:ea typeface="Lato"/>
                <a:cs typeface="Lato"/>
                <a:sym typeface="Lato"/>
              </a:endParaRPr>
            </a:p>
          </p:txBody>
        </p:sp>
      </p:grpSp>
      <p:grpSp>
        <p:nvGrpSpPr>
          <p:cNvPr id="109" name="Google Shape;109;p13"/>
          <p:cNvGrpSpPr/>
          <p:nvPr/>
        </p:nvGrpSpPr>
        <p:grpSpPr>
          <a:xfrm>
            <a:off x="3931690" y="3744405"/>
            <a:ext cx="937200" cy="902700"/>
            <a:chOff x="856377" y="8830163"/>
            <a:chExt cx="937200" cy="902700"/>
          </a:xfrm>
        </p:grpSpPr>
        <p:sp>
          <p:nvSpPr>
            <p:cNvPr id="110" name="Google Shape;110;p13"/>
            <p:cNvSpPr/>
            <p:nvPr/>
          </p:nvSpPr>
          <p:spPr>
            <a:xfrm rot="5400000">
              <a:off x="873627" y="8812913"/>
              <a:ext cx="902700" cy="937200"/>
            </a:xfrm>
            <a:prstGeom prst="roundRect">
              <a:avLst>
                <a:gd name="adj" fmla="val 3823"/>
              </a:avLst>
            </a:prstGeom>
            <a:solidFill>
              <a:srgbClr val="00BB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pic>
          <p:nvPicPr>
            <p:cNvPr id="111" name="Google Shape;111;p13"/>
            <p:cNvPicPr preferRelativeResize="0"/>
            <p:nvPr/>
          </p:nvPicPr>
          <p:blipFill>
            <a:blip r:embed="rId12">
              <a:alphaModFix/>
            </a:blip>
            <a:stretch>
              <a:fillRect/>
            </a:stretch>
          </p:blipFill>
          <p:spPr>
            <a:xfrm>
              <a:off x="984724" y="8987301"/>
              <a:ext cx="652050" cy="521652"/>
            </a:xfrm>
            <a:prstGeom prst="rect">
              <a:avLst/>
            </a:prstGeom>
            <a:noFill/>
            <a:ln>
              <a:noFill/>
            </a:ln>
          </p:spPr>
        </p:pic>
      </p:grpSp>
      <p:grpSp>
        <p:nvGrpSpPr>
          <p:cNvPr id="112" name="Google Shape;112;p13"/>
          <p:cNvGrpSpPr/>
          <p:nvPr/>
        </p:nvGrpSpPr>
        <p:grpSpPr>
          <a:xfrm>
            <a:off x="1622500" y="6936263"/>
            <a:ext cx="2551655" cy="877790"/>
            <a:chOff x="1665320" y="2482973"/>
            <a:chExt cx="2199323" cy="833134"/>
          </a:xfrm>
        </p:grpSpPr>
        <p:sp>
          <p:nvSpPr>
            <p:cNvPr id="113" name="Google Shape;113;p13"/>
            <p:cNvSpPr txBox="1"/>
            <p:nvPr/>
          </p:nvSpPr>
          <p:spPr>
            <a:xfrm>
              <a:off x="1665320" y="2482973"/>
              <a:ext cx="1650600" cy="15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200" b="1">
                  <a:solidFill>
                    <a:srgbClr val="595959"/>
                  </a:solidFill>
                  <a:latin typeface="Lato"/>
                  <a:ea typeface="Lato"/>
                  <a:cs typeface="Lato"/>
                  <a:sym typeface="Lato"/>
                </a:rPr>
                <a:t>HEALTH BENEFITS</a:t>
              </a:r>
              <a:endParaRPr/>
            </a:p>
          </p:txBody>
        </p:sp>
        <p:sp>
          <p:nvSpPr>
            <p:cNvPr id="114" name="Google Shape;114;p13"/>
            <p:cNvSpPr txBox="1"/>
            <p:nvPr/>
          </p:nvSpPr>
          <p:spPr>
            <a:xfrm>
              <a:off x="1665344" y="2651607"/>
              <a:ext cx="2199300" cy="6645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2"/>
                </a:buClr>
                <a:buSzPts val="900"/>
                <a:buFont typeface="Lato"/>
                <a:buChar char="●"/>
              </a:pPr>
              <a:r>
                <a:rPr lang="en" sz="900">
                  <a:solidFill>
                    <a:schemeClr val="dk2"/>
                  </a:solidFill>
                  <a:latin typeface="Lato"/>
                  <a:ea typeface="Lato"/>
                  <a:cs typeface="Lato"/>
                  <a:sym typeface="Lato"/>
                </a:rPr>
                <a:t>[HEALTH INSURANCE]</a:t>
              </a:r>
              <a:endParaRPr sz="900">
                <a:solidFill>
                  <a:schemeClr val="dk2"/>
                </a:solidFill>
                <a:latin typeface="Lato"/>
                <a:ea typeface="Lato"/>
                <a:cs typeface="Lato"/>
                <a:sym typeface="Lato"/>
              </a:endParaRPr>
            </a:p>
            <a:p>
              <a:pPr marL="171450" lvl="0" indent="-171450" algn="l" rtl="0">
                <a:spcBef>
                  <a:spcPts val="0"/>
                </a:spcBef>
                <a:spcAft>
                  <a:spcPts val="0"/>
                </a:spcAft>
                <a:buClr>
                  <a:schemeClr val="dk2"/>
                </a:buClr>
                <a:buSzPts val="900"/>
                <a:buFont typeface="Lato"/>
                <a:buChar char="●"/>
              </a:pPr>
              <a:r>
                <a:rPr lang="en" sz="900">
                  <a:solidFill>
                    <a:schemeClr val="dk2"/>
                  </a:solidFill>
                  <a:latin typeface="Lato"/>
                  <a:ea typeface="Lato"/>
                  <a:cs typeface="Lato"/>
                  <a:sym typeface="Lato"/>
                </a:rPr>
                <a:t>[DENTAL INSURANCE]</a:t>
              </a:r>
              <a:endParaRPr sz="900">
                <a:solidFill>
                  <a:schemeClr val="dk2"/>
                </a:solidFill>
                <a:latin typeface="Lato"/>
                <a:ea typeface="Lato"/>
                <a:cs typeface="Lato"/>
                <a:sym typeface="Lato"/>
              </a:endParaRPr>
            </a:p>
            <a:p>
              <a:pPr marL="171450" lvl="0" indent="-171450" algn="l" rtl="0">
                <a:spcBef>
                  <a:spcPts val="0"/>
                </a:spcBef>
                <a:spcAft>
                  <a:spcPts val="0"/>
                </a:spcAft>
                <a:buClr>
                  <a:schemeClr val="dk2"/>
                </a:buClr>
                <a:buSzPts val="900"/>
                <a:buFont typeface="Lato"/>
                <a:buChar char="●"/>
              </a:pPr>
              <a:r>
                <a:rPr lang="en" sz="900">
                  <a:solidFill>
                    <a:schemeClr val="dk2"/>
                  </a:solidFill>
                  <a:latin typeface="Lato"/>
                  <a:ea typeface="Lato"/>
                  <a:cs typeface="Lato"/>
                  <a:sym typeface="Lato"/>
                </a:rPr>
                <a:t>[OTHER BENEFITS]</a:t>
              </a:r>
              <a:endParaRPr sz="900">
                <a:solidFill>
                  <a:schemeClr val="dk2"/>
                </a:solidFill>
                <a:latin typeface="Lato"/>
                <a:ea typeface="Lato"/>
                <a:cs typeface="Lato"/>
                <a:sym typeface="Lato"/>
              </a:endParaRPr>
            </a:p>
          </p:txBody>
        </p:sp>
      </p:grpSp>
      <p:sp>
        <p:nvSpPr>
          <p:cNvPr id="115" name="Google Shape;115;p13"/>
          <p:cNvSpPr/>
          <p:nvPr/>
        </p:nvSpPr>
        <p:spPr>
          <a:xfrm rot="5400000">
            <a:off x="3948957" y="9014025"/>
            <a:ext cx="902700" cy="937200"/>
          </a:xfrm>
          <a:prstGeom prst="roundRect">
            <a:avLst>
              <a:gd name="adj" fmla="val 3823"/>
            </a:avLst>
          </a:prstGeom>
          <a:solidFill>
            <a:srgbClr val="00BB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grpSp>
        <p:nvGrpSpPr>
          <p:cNvPr id="116" name="Google Shape;116;p13"/>
          <p:cNvGrpSpPr/>
          <p:nvPr/>
        </p:nvGrpSpPr>
        <p:grpSpPr>
          <a:xfrm>
            <a:off x="4926275" y="9071150"/>
            <a:ext cx="2428800" cy="795653"/>
            <a:chOff x="1823279" y="2900063"/>
            <a:chExt cx="2400000" cy="764831"/>
          </a:xfrm>
        </p:grpSpPr>
        <p:sp>
          <p:nvSpPr>
            <p:cNvPr id="117" name="Google Shape;117;p13"/>
            <p:cNvSpPr txBox="1"/>
            <p:nvPr/>
          </p:nvSpPr>
          <p:spPr>
            <a:xfrm>
              <a:off x="1823279" y="2900063"/>
              <a:ext cx="2031300" cy="120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200" b="1">
                  <a:solidFill>
                    <a:srgbClr val="595959"/>
                  </a:solidFill>
                  <a:latin typeface="Lato"/>
                  <a:ea typeface="Lato"/>
                  <a:cs typeface="Lato"/>
                  <a:sym typeface="Lato"/>
                </a:rPr>
                <a:t>OTHER PERKS</a:t>
              </a:r>
              <a:endParaRPr/>
            </a:p>
          </p:txBody>
        </p:sp>
        <p:sp>
          <p:nvSpPr>
            <p:cNvPr id="118" name="Google Shape;118;p13"/>
            <p:cNvSpPr txBox="1"/>
            <p:nvPr/>
          </p:nvSpPr>
          <p:spPr>
            <a:xfrm>
              <a:off x="1823279" y="3054394"/>
              <a:ext cx="2400000" cy="6105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2"/>
                </a:buClr>
                <a:buSzPts val="900"/>
                <a:buFont typeface="Lato"/>
                <a:buChar char="●"/>
              </a:pPr>
              <a:r>
                <a:rPr lang="en" sz="900">
                  <a:solidFill>
                    <a:schemeClr val="dk2"/>
                  </a:solidFill>
                  <a:latin typeface="Lato"/>
                  <a:ea typeface="Lato"/>
                  <a:cs typeface="Lato"/>
                  <a:sym typeface="Lato"/>
                </a:rPr>
                <a:t>[PERK 1]</a:t>
              </a:r>
              <a:endParaRPr sz="900">
                <a:solidFill>
                  <a:schemeClr val="dk2"/>
                </a:solidFill>
                <a:latin typeface="Lato"/>
                <a:ea typeface="Lato"/>
                <a:cs typeface="Lato"/>
                <a:sym typeface="Lato"/>
              </a:endParaRPr>
            </a:p>
            <a:p>
              <a:pPr marL="171450" lvl="0" indent="-171450" algn="l" rtl="0">
                <a:spcBef>
                  <a:spcPts val="0"/>
                </a:spcBef>
                <a:spcAft>
                  <a:spcPts val="0"/>
                </a:spcAft>
                <a:buClr>
                  <a:schemeClr val="dk2"/>
                </a:buClr>
                <a:buSzPts val="900"/>
                <a:buFont typeface="Lato"/>
                <a:buChar char="●"/>
              </a:pPr>
              <a:r>
                <a:rPr lang="en" sz="900">
                  <a:solidFill>
                    <a:schemeClr val="dk2"/>
                  </a:solidFill>
                  <a:latin typeface="Lato"/>
                  <a:ea typeface="Lato"/>
                  <a:cs typeface="Lato"/>
                  <a:sym typeface="Lato"/>
                </a:rPr>
                <a:t>[PERK 2]</a:t>
              </a:r>
              <a:endParaRPr sz="900">
                <a:solidFill>
                  <a:schemeClr val="dk2"/>
                </a:solidFill>
                <a:latin typeface="Lato"/>
                <a:ea typeface="Lato"/>
                <a:cs typeface="Lato"/>
                <a:sym typeface="Lato"/>
              </a:endParaRPr>
            </a:p>
            <a:p>
              <a:pPr marL="171450" lvl="0" indent="-171450" algn="l" rtl="0">
                <a:spcBef>
                  <a:spcPts val="0"/>
                </a:spcBef>
                <a:spcAft>
                  <a:spcPts val="0"/>
                </a:spcAft>
                <a:buClr>
                  <a:schemeClr val="dk2"/>
                </a:buClr>
                <a:buSzPts val="900"/>
                <a:buFont typeface="Lato"/>
                <a:buChar char="●"/>
              </a:pPr>
              <a:r>
                <a:rPr lang="en" sz="900">
                  <a:solidFill>
                    <a:schemeClr val="dk2"/>
                  </a:solidFill>
                  <a:latin typeface="Lato"/>
                  <a:ea typeface="Lato"/>
                  <a:cs typeface="Lato"/>
                  <a:sym typeface="Lato"/>
                </a:rPr>
                <a:t>[PERK 3]</a:t>
              </a:r>
              <a:endParaRPr sz="900">
                <a:solidFill>
                  <a:schemeClr val="dk2"/>
                </a:solidFill>
                <a:latin typeface="Lato"/>
                <a:ea typeface="Lato"/>
                <a:cs typeface="Lato"/>
                <a:sym typeface="Lato"/>
              </a:endParaRPr>
            </a:p>
          </p:txBody>
        </p:sp>
      </p:grpSp>
      <p:sp>
        <p:nvSpPr>
          <p:cNvPr id="119" name="Google Shape;119;p13"/>
          <p:cNvSpPr/>
          <p:nvPr/>
        </p:nvSpPr>
        <p:spPr>
          <a:xfrm>
            <a:off x="4116200" y="9221739"/>
            <a:ext cx="568200" cy="52170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13"/>
          <p:cNvGrpSpPr/>
          <p:nvPr/>
        </p:nvGrpSpPr>
        <p:grpSpPr>
          <a:xfrm>
            <a:off x="3931719" y="7972342"/>
            <a:ext cx="937175" cy="902724"/>
            <a:chOff x="3439257" y="5096671"/>
            <a:chExt cx="850200" cy="856800"/>
          </a:xfrm>
        </p:grpSpPr>
        <p:sp>
          <p:nvSpPr>
            <p:cNvPr id="121" name="Google Shape;121;p13"/>
            <p:cNvSpPr/>
            <p:nvPr/>
          </p:nvSpPr>
          <p:spPr>
            <a:xfrm rot="5400000">
              <a:off x="3435957" y="5099971"/>
              <a:ext cx="856800" cy="850200"/>
            </a:xfrm>
            <a:prstGeom prst="roundRect">
              <a:avLst>
                <a:gd name="adj" fmla="val 3823"/>
              </a:avLst>
            </a:prstGeom>
            <a:solidFill>
              <a:srgbClr val="00BB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pic>
          <p:nvPicPr>
            <p:cNvPr id="122" name="Google Shape;122;p13"/>
            <p:cNvPicPr preferRelativeResize="0"/>
            <p:nvPr/>
          </p:nvPicPr>
          <p:blipFill rotWithShape="1">
            <a:blip r:embed="rId13">
              <a:alphaModFix/>
            </a:blip>
            <a:srcRect/>
            <a:stretch/>
          </p:blipFill>
          <p:spPr>
            <a:xfrm>
              <a:off x="3610593" y="5250432"/>
              <a:ext cx="507382" cy="559868"/>
            </a:xfrm>
            <a:prstGeom prst="rect">
              <a:avLst/>
            </a:prstGeom>
            <a:noFill/>
            <a:ln>
              <a:noFill/>
            </a:ln>
          </p:spPr>
        </p:pic>
      </p:grpSp>
      <p:grpSp>
        <p:nvGrpSpPr>
          <p:cNvPr id="123" name="Google Shape;123;p13"/>
          <p:cNvGrpSpPr/>
          <p:nvPr/>
        </p:nvGrpSpPr>
        <p:grpSpPr>
          <a:xfrm>
            <a:off x="4952925" y="7972375"/>
            <a:ext cx="1792522" cy="849612"/>
            <a:chOff x="1953973" y="1602721"/>
            <a:chExt cx="1644969" cy="806390"/>
          </a:xfrm>
        </p:grpSpPr>
        <p:sp>
          <p:nvSpPr>
            <p:cNvPr id="124" name="Google Shape;124;p13"/>
            <p:cNvSpPr txBox="1"/>
            <p:nvPr/>
          </p:nvSpPr>
          <p:spPr>
            <a:xfrm>
              <a:off x="1954041" y="1602721"/>
              <a:ext cx="1644900" cy="198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200" b="1">
                  <a:solidFill>
                    <a:srgbClr val="595959"/>
                  </a:solidFill>
                  <a:latin typeface="Lato"/>
                  <a:ea typeface="Lato"/>
                  <a:cs typeface="Lato"/>
                  <a:sym typeface="Lato"/>
                </a:rPr>
                <a:t>TEAM ACTIVITIES</a:t>
              </a:r>
              <a:endParaRPr/>
            </a:p>
          </p:txBody>
        </p:sp>
        <p:sp>
          <p:nvSpPr>
            <p:cNvPr id="125" name="Google Shape;125;p13"/>
            <p:cNvSpPr txBox="1"/>
            <p:nvPr/>
          </p:nvSpPr>
          <p:spPr>
            <a:xfrm>
              <a:off x="1953973" y="1801611"/>
              <a:ext cx="1644900" cy="607500"/>
            </a:xfrm>
            <a:prstGeom prst="rect">
              <a:avLst/>
            </a:prstGeom>
            <a:noFill/>
            <a:ln>
              <a:noFill/>
            </a:ln>
          </p:spPr>
          <p:txBody>
            <a:bodyPr spcFirstLastPara="1" wrap="square" lIns="91425" tIns="45700" rIns="91425" bIns="45700" anchor="t" anchorCtr="0">
              <a:noAutofit/>
            </a:bodyPr>
            <a:lstStyle/>
            <a:p>
              <a:pPr marL="171450" marR="0" lvl="0" indent="-200025" algn="l" rtl="0">
                <a:spcBef>
                  <a:spcPts val="0"/>
                </a:spcBef>
                <a:spcAft>
                  <a:spcPts val="0"/>
                </a:spcAft>
                <a:buClr>
                  <a:srgbClr val="595959"/>
                </a:buClr>
                <a:buSzPts val="900"/>
                <a:buFont typeface="Lato"/>
                <a:buChar char="●"/>
              </a:pPr>
              <a:r>
                <a:rPr lang="en" sz="900">
                  <a:solidFill>
                    <a:srgbClr val="595959"/>
                  </a:solidFill>
                  <a:latin typeface="Lato"/>
                  <a:ea typeface="Lato"/>
                  <a:cs typeface="Lato"/>
                  <a:sym typeface="Lato"/>
                </a:rPr>
                <a:t>Regular company-sponsored team activities</a:t>
              </a:r>
              <a:endParaRPr/>
            </a:p>
          </p:txBody>
        </p:sp>
      </p:grpSp>
      <p:pic>
        <p:nvPicPr>
          <p:cNvPr id="126" name="Google Shape;126;p13"/>
          <p:cNvPicPr preferRelativeResize="0"/>
          <p:nvPr/>
        </p:nvPicPr>
        <p:blipFill>
          <a:blip r:embed="rId14">
            <a:alphaModFix/>
          </a:blip>
          <a:stretch>
            <a:fillRect/>
          </a:stretch>
        </p:blipFill>
        <p:spPr>
          <a:xfrm>
            <a:off x="5707045" y="425425"/>
            <a:ext cx="1185925" cy="343925"/>
          </a:xfrm>
          <a:prstGeom prst="rect">
            <a:avLst/>
          </a:prstGeom>
          <a:noFill/>
          <a:ln>
            <a:noFill/>
          </a:ln>
        </p:spPr>
      </p:pic>
      <p:grpSp>
        <p:nvGrpSpPr>
          <p:cNvPr id="127" name="Google Shape;127;p13"/>
          <p:cNvGrpSpPr/>
          <p:nvPr/>
        </p:nvGrpSpPr>
        <p:grpSpPr>
          <a:xfrm>
            <a:off x="629187" y="4802905"/>
            <a:ext cx="937500" cy="902700"/>
            <a:chOff x="629187" y="4802905"/>
            <a:chExt cx="937500" cy="902700"/>
          </a:xfrm>
        </p:grpSpPr>
        <p:grpSp>
          <p:nvGrpSpPr>
            <p:cNvPr id="128" name="Google Shape;128;p13"/>
            <p:cNvGrpSpPr/>
            <p:nvPr/>
          </p:nvGrpSpPr>
          <p:grpSpPr>
            <a:xfrm>
              <a:off x="629187" y="4802905"/>
              <a:ext cx="937500" cy="902700"/>
              <a:chOff x="857787" y="4585484"/>
              <a:chExt cx="937500" cy="902700"/>
            </a:xfrm>
          </p:grpSpPr>
          <p:sp>
            <p:nvSpPr>
              <p:cNvPr id="129" name="Google Shape;129;p13"/>
              <p:cNvSpPr/>
              <p:nvPr/>
            </p:nvSpPr>
            <p:spPr>
              <a:xfrm rot="5400000">
                <a:off x="875187" y="4568084"/>
                <a:ext cx="902700" cy="937500"/>
              </a:xfrm>
              <a:prstGeom prst="roundRect">
                <a:avLst>
                  <a:gd name="adj" fmla="val 3823"/>
                </a:avLst>
              </a:prstGeom>
              <a:solidFill>
                <a:srgbClr val="00BB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pic>
            <p:nvPicPr>
              <p:cNvPr id="130" name="Google Shape;130;p13"/>
              <p:cNvPicPr preferRelativeResize="0"/>
              <p:nvPr/>
            </p:nvPicPr>
            <p:blipFill rotWithShape="1">
              <a:blip r:embed="rId15">
                <a:alphaModFix/>
              </a:blip>
              <a:srcRect/>
              <a:stretch/>
            </p:blipFill>
            <p:spPr>
              <a:xfrm>
                <a:off x="1026613" y="4700030"/>
                <a:ext cx="568263" cy="667576"/>
              </a:xfrm>
              <a:prstGeom prst="rect">
                <a:avLst/>
              </a:prstGeom>
              <a:noFill/>
              <a:ln>
                <a:noFill/>
              </a:ln>
            </p:spPr>
          </p:pic>
        </p:grpSp>
        <p:sp>
          <p:nvSpPr>
            <p:cNvPr id="131" name="Google Shape;131;p13"/>
            <p:cNvSpPr/>
            <p:nvPr/>
          </p:nvSpPr>
          <p:spPr>
            <a:xfrm>
              <a:off x="1008350" y="5207463"/>
              <a:ext cx="277200" cy="277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13"/>
            <p:cNvPicPr preferRelativeResize="0"/>
            <p:nvPr/>
          </p:nvPicPr>
          <p:blipFill>
            <a:blip r:embed="rId16">
              <a:alphaModFix/>
            </a:blip>
            <a:stretch>
              <a:fillRect/>
            </a:stretch>
          </p:blipFill>
          <p:spPr>
            <a:xfrm>
              <a:off x="1024450" y="5252975"/>
              <a:ext cx="217949" cy="19597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6EDE34CF-2F77-6352-2FD2-EF934F1B8620}"/>
              </a:ext>
            </a:extLst>
          </p:cNvPr>
          <p:cNvPicPr>
            <a:picLocks noChangeAspect="1"/>
          </p:cNvPicPr>
          <p:nvPr/>
        </p:nvPicPr>
        <p:blipFill>
          <a:blip r:embed="rId4"/>
          <a:stretch>
            <a:fillRect/>
          </a:stretch>
        </p:blipFill>
        <p:spPr>
          <a:xfrm>
            <a:off x="-1" y="0"/>
            <a:ext cx="7559676" cy="1074811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202</Words>
  <Application>Microsoft Macintosh PowerPoint</Application>
  <PresentationFormat>Custom</PresentationFormat>
  <Paragraphs>39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Calibri</vt:lpstr>
      <vt:lpstr>Lato</vt:lpstr>
      <vt:lpstr>Lato Black</vt:lpstr>
      <vt:lpstr>Lato Light</vt:lpstr>
      <vt:lpstr>Arial</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cp:revision>
  <dcterms:modified xsi:type="dcterms:W3CDTF">2023-03-16T12:44:26Z</dcterms:modified>
</cp:coreProperties>
</file>